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4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71857"/>
            <a:ext cx="10058400" cy="46972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08063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Berlin Sans FB Demi" panose="020E0802020502020306" pitchFamily="34" charset="0"/>
              </a:rPr>
              <a:t>Divide by zero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Experian workshop – July 2021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85B75A31-1B09-4D59-91AC-172D7C1154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09678"/>
          </a:xfrm>
        </p:spPr>
      </p:pic>
    </p:spTree>
    <p:extLst>
      <p:ext uri="{BB962C8B-B14F-4D97-AF65-F5344CB8AC3E}">
        <p14:creationId xmlns:p14="http://schemas.microsoft.com/office/powerpoint/2010/main" val="1779594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F338498D-D5B7-4F23-AEFF-7955284CE3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"/>
            <a:ext cx="12191999" cy="6383984"/>
          </a:xfrm>
        </p:spPr>
      </p:pic>
    </p:spTree>
    <p:extLst>
      <p:ext uri="{BB962C8B-B14F-4D97-AF65-F5344CB8AC3E}">
        <p14:creationId xmlns:p14="http://schemas.microsoft.com/office/powerpoint/2010/main" val="3311598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FFAA8FF4-EC87-4D74-8E41-9FFAA3FA0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8"/>
            <a:ext cx="12192000" cy="6392580"/>
          </a:xfrm>
        </p:spPr>
      </p:pic>
    </p:spTree>
    <p:extLst>
      <p:ext uri="{BB962C8B-B14F-4D97-AF65-F5344CB8AC3E}">
        <p14:creationId xmlns:p14="http://schemas.microsoft.com/office/powerpoint/2010/main" val="380638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62CF00D7-B2DC-4DF1-9767-3CDAF72C57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5"/>
            <a:ext cx="12192000" cy="6415019"/>
          </a:xfrm>
        </p:spPr>
      </p:pic>
    </p:spTree>
    <p:extLst>
      <p:ext uri="{BB962C8B-B14F-4D97-AF65-F5344CB8AC3E}">
        <p14:creationId xmlns:p14="http://schemas.microsoft.com/office/powerpoint/2010/main" val="193830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31682C36-CD0C-4764-BAF6-EF6203C5E3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00800"/>
          </a:xfrm>
        </p:spPr>
      </p:pic>
    </p:spTree>
    <p:extLst>
      <p:ext uri="{BB962C8B-B14F-4D97-AF65-F5344CB8AC3E}">
        <p14:creationId xmlns:p14="http://schemas.microsoft.com/office/powerpoint/2010/main" val="10881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6AF7BDA4-A69B-4C77-B077-62AF34074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1062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1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400" i="1" dirty="0">
                <a:solidFill>
                  <a:schemeClr val="bg1"/>
                </a:solidFill>
                <a:latin typeface="Berlin Sans FB Demi" panose="020E0802020502020306" pitchFamily="34" charset="0"/>
              </a:rPr>
              <a:t>We thank Experian for giving us a field of expression for the opportunity to get closer to the real work process and for the experience gained.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Berlin Sans FB Demi" panose="020E0802020502020306" pitchFamily="34" charset="0"/>
              </a:rPr>
              <a:t>Divide by zero</a:t>
            </a:r>
          </a:p>
          <a:p>
            <a:r>
              <a:rPr lang="en-GB" dirty="0">
                <a:solidFill>
                  <a:srgbClr val="FFFFFF"/>
                </a:solidFill>
                <a:latin typeface="Berlin Sans FB Demi" panose="020E0802020502020306" pitchFamily="34" charset="0"/>
              </a:rPr>
              <a:t>Experian workshop – July 2021</a:t>
            </a:r>
            <a:endParaRPr lang="en-US" dirty="0">
              <a:solidFill>
                <a:srgbClr val="FFFFFF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8ED4-D77A-40A1-A70F-D732F65E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Berlin Sans FB Demi" panose="020E0802020502020306" pitchFamily="34" charset="0"/>
              </a:rPr>
              <a:t>Meet our team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3169-C0C6-4CAD-85D3-87FC6A42A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755" y="4170040"/>
            <a:ext cx="1831412" cy="942975"/>
          </a:xfrm>
        </p:spPr>
        <p:txBody>
          <a:bodyPr>
            <a:normAutofit/>
          </a:bodyPr>
          <a:lstStyle/>
          <a:p>
            <a:pPr algn="ctr"/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Kalin Kirilov</a:t>
            </a:r>
          </a:p>
          <a:p>
            <a:pPr algn="ctr"/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Team Mentor</a:t>
            </a:r>
            <a:endParaRPr lang="bg-BG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A337F-65C2-4092-A369-1179ECBAFAE0}"/>
              </a:ext>
            </a:extLst>
          </p:cNvPr>
          <p:cNvSpPr txBox="1">
            <a:spLocks/>
          </p:cNvSpPr>
          <p:nvPr/>
        </p:nvSpPr>
        <p:spPr>
          <a:xfrm>
            <a:off x="3032054" y="4170040"/>
            <a:ext cx="2037096" cy="9429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Kristina Gercheva</a:t>
            </a:r>
          </a:p>
          <a:p>
            <a:pPr algn="ctr"/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Developer</a:t>
            </a:r>
            <a:endParaRPr lang="bg-BG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0FFC695-F1C4-4A65-810F-19FFA2461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09" y="2335322"/>
            <a:ext cx="1834718" cy="1834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CCC7F5-F2A1-467C-9A74-60E9B28A7976}"/>
              </a:ext>
            </a:extLst>
          </p:cNvPr>
          <p:cNvSpPr txBox="1">
            <a:spLocks/>
          </p:cNvSpPr>
          <p:nvPr/>
        </p:nvSpPr>
        <p:spPr>
          <a:xfrm>
            <a:off x="7325229" y="4170040"/>
            <a:ext cx="1834718" cy="9429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Karolina Kirilova</a:t>
            </a:r>
          </a:p>
          <a:p>
            <a:pPr algn="ctr"/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Analyst</a:t>
            </a:r>
            <a:endParaRPr lang="bg-BG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A78CD5B-3C1A-4D62-B50A-E95471D80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29" y="2335322"/>
            <a:ext cx="1834718" cy="183471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38D8F17-DEB9-4F43-A82B-C9B634511A08}"/>
              </a:ext>
            </a:extLst>
          </p:cNvPr>
          <p:cNvSpPr txBox="1">
            <a:spLocks/>
          </p:cNvSpPr>
          <p:nvPr/>
        </p:nvSpPr>
        <p:spPr>
          <a:xfrm>
            <a:off x="5182038" y="4170040"/>
            <a:ext cx="1940814" cy="9429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Georgi Anastasov</a:t>
            </a:r>
          </a:p>
          <a:p>
            <a:pPr algn="ctr"/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Developer</a:t>
            </a:r>
            <a:endParaRPr lang="bg-BG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7D081FF-A050-4B6E-AE14-77F34105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69" y="2335322"/>
            <a:ext cx="1834718" cy="183471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1D22D34-1952-48A2-8E83-C351F2CECB1B}"/>
              </a:ext>
            </a:extLst>
          </p:cNvPr>
          <p:cNvSpPr txBox="1">
            <a:spLocks/>
          </p:cNvSpPr>
          <p:nvPr/>
        </p:nvSpPr>
        <p:spPr>
          <a:xfrm>
            <a:off x="9405489" y="4170040"/>
            <a:ext cx="1834718" cy="942975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Boris Zabunov</a:t>
            </a:r>
          </a:p>
          <a:p>
            <a:pPr algn="ctr"/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Quality Assurance</a:t>
            </a:r>
            <a:endParaRPr lang="bg-BG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1B98247-AECD-4B7E-8C4D-8E76A14BC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489" y="2335322"/>
            <a:ext cx="1834718" cy="1834718"/>
          </a:xfrm>
          <a:prstGeom prst="rect">
            <a:avLst/>
          </a:prstGeom>
        </p:spPr>
      </p:pic>
      <p:pic>
        <p:nvPicPr>
          <p:cNvPr id="17" name="Picture 16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4F10A51-34C8-4E23-B85C-B0386C05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55" y="2335324"/>
            <a:ext cx="1831412" cy="1834718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51789671-CC06-4CAA-8063-B55E1030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87" y="233532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0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1F01-52E8-48D0-8A5F-B1F9803C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652017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Berlin Sans FB Demi" panose="020E0802020502020306" pitchFamily="34" charset="0"/>
              </a:rPr>
              <a:t>Our choice of methodology</a:t>
            </a:r>
            <a:endParaRPr lang="bg-BG" dirty="0"/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2246A1C-11B7-4B5F-94F3-66F372489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682467"/>
            <a:ext cx="6953250" cy="549306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F2F85-DBB3-4942-9276-F096984C0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576944"/>
            <a:ext cx="3517567" cy="3530611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Having in mind the complexity and the level of uncertainty we have chosen Scrum as our Software Development Methodology.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Although 4 weeks is a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very short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period of time, we had a taste of what Scrum is about and strived to follow the methodology as closely as we could.</a:t>
            </a:r>
            <a:endParaRPr lang="bg-B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3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AB4DFA-1203-4796-A5AB-1F0E13631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08" y="2910854"/>
            <a:ext cx="3955519" cy="518146"/>
          </a:xfr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502E004-9F6D-4658-B271-1B3CD093B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08" y="3979851"/>
            <a:ext cx="4105002" cy="518146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822B3866-D6A5-4F95-A3C9-7371A3886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08" y="5048849"/>
            <a:ext cx="3594637" cy="5181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38BEC-FC27-4E94-835D-787ED106F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08" y="1472972"/>
            <a:ext cx="4618182" cy="57581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0A9CEB2-D18D-4A48-8517-0C75420BDF80}"/>
              </a:ext>
            </a:extLst>
          </p:cNvPr>
          <p:cNvSpPr txBox="1">
            <a:spLocks/>
          </p:cNvSpPr>
          <p:nvPr/>
        </p:nvSpPr>
        <p:spPr>
          <a:xfrm>
            <a:off x="1097280" y="1472972"/>
            <a:ext cx="5116908" cy="44204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had the opportunity to utilize industry standard tools provided by Atlassian.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replied on Jira to track all of our Epics, User Stories and Tasks. We utilized dashboards to track our progress and plan our weekly Sprints.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Using Confluence helped us establish a single point of truth when it comes to product requirements and methodology materials.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Bitbucket provided us with a place to collaborate on code, test and deployment.</a:t>
            </a:r>
            <a:endParaRPr lang="bg-B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9B3FB72-3C24-4625-B33D-135900664945}"/>
              </a:ext>
            </a:extLst>
          </p:cNvPr>
          <p:cNvSpPr txBox="1">
            <a:spLocks/>
          </p:cNvSpPr>
          <p:nvPr/>
        </p:nvSpPr>
        <p:spPr>
          <a:xfrm>
            <a:off x="1097280" y="252218"/>
            <a:ext cx="10058400" cy="789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Berlin Sans FB Demi" panose="020E0802020502020306" pitchFamily="34" charset="0"/>
              </a:rPr>
              <a:t>Our toolset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35753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0B9D-D02B-4DF9-891D-B59A40C2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89722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Berlin Sans FB Demi" panose="020E0802020502020306" pitchFamily="34" charset="0"/>
              </a:rPr>
              <a:t>Our analytics model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B3962-19E8-4942-B6D4-625D1B4A5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523999"/>
            <a:ext cx="4998720" cy="28860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analytics model proved to be very challenging for us. Although we came up with one, it didn’t meet Experian’s requirements and high data quality standards.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Since we are committed to developing high quality products we felt that it will be better if we use a proven model and use the opportunity to learn from it.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353E032-0166-4968-8D57-7AE406696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1554380"/>
            <a:ext cx="4897755" cy="2448878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73B276-0A20-499C-A96D-F3F8175F89F7}"/>
              </a:ext>
            </a:extLst>
          </p:cNvPr>
          <p:cNvSpPr txBox="1"/>
          <p:nvPr/>
        </p:nvSpPr>
        <p:spPr>
          <a:xfrm>
            <a:off x="1100246" y="4481311"/>
            <a:ext cx="10055434" cy="13003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4048" indent="-18288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would like to use the opportunity to say a very special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thank you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GB" b="1" i="1" dirty="0">
                <a:latin typeface="Calibri" panose="020F0502020204030204" pitchFamily="34" charset="0"/>
                <a:cs typeface="Calibri" panose="020F0502020204030204" pitchFamily="34" charset="0"/>
              </a:rPr>
              <a:t>experience analysts</a:t>
            </a:r>
            <a:r>
              <a:rPr lang="bg-BG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sharing their analytics model with us! This kind gesture helped us a lot and made our Experian journey even more exciting. It is a clear sign of sportsmanship, team spirit and a great example of a good practice.</a:t>
            </a:r>
            <a:endParaRPr lang="bg-B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3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F04D-9AD5-4D2A-BD65-AB46ACF2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89721"/>
          </a:xfrm>
        </p:spPr>
        <p:txBody>
          <a:bodyPr/>
          <a:lstStyle/>
          <a:p>
            <a:r>
              <a:rPr lang="en-GB" dirty="0">
                <a:latin typeface="Berlin Sans FB Demi" panose="020E0802020502020306" pitchFamily="34" charset="0"/>
              </a:rPr>
              <a:t>Our Solution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BBE6C-83E3-4B52-98E4-678B7DCAD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7118" y="1303169"/>
            <a:ext cx="5468645" cy="339311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Some of us tried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really hard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from the very beginning of the race, others didn't even make an effort at all. However, with a lot of work, learning and experimentation we managed to create a solution for this short period of time.</a:t>
            </a:r>
            <a:endParaRPr lang="bg-BG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Our solution has a back-end and a front-end. In back-end we manage to process the given data</a:t>
            </a:r>
            <a:r>
              <a:rPr lang="bg-BG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 csv files and with the help of the model to calculate the credit score for each account, and then to save the results in a new file in the file system ready for research.</a:t>
            </a:r>
            <a:endParaRPr lang="bg-BG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1BF4AAD-2D69-475F-8C83-7CEFD27D1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14" y="1303169"/>
            <a:ext cx="4159188" cy="326883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CFA524-9823-4A12-8572-C02AC63EEA4B}"/>
              </a:ext>
            </a:extLst>
          </p:cNvPr>
          <p:cNvSpPr txBox="1">
            <a:spLocks/>
          </p:cNvSpPr>
          <p:nvPr/>
        </p:nvSpPr>
        <p:spPr>
          <a:xfrm>
            <a:off x="1180731" y="4814404"/>
            <a:ext cx="9974950" cy="14563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front and end we managed to create two levels: the first level has home pages oriented to customers with information, loans, work, services for the company. The second has a panel with all the information needed for employees in the dashboard who can submit data files for processing or enter data for a client for manual processing.</a:t>
            </a:r>
            <a:endParaRPr lang="bg-B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3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EED4BB5-55C9-4E1D-931A-797D5B28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A747CE9E-B3A6-4F7E-B0D1-3451A3D24C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00799"/>
          </a:xfrm>
        </p:spPr>
      </p:pic>
    </p:spTree>
    <p:extLst>
      <p:ext uri="{BB962C8B-B14F-4D97-AF65-F5344CB8AC3E}">
        <p14:creationId xmlns:p14="http://schemas.microsoft.com/office/powerpoint/2010/main" val="243484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2D259984-49A3-42F4-B6E1-0001BEFB26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09678"/>
          </a:xfrm>
        </p:spPr>
      </p:pic>
    </p:spTree>
    <p:extLst>
      <p:ext uri="{BB962C8B-B14F-4D97-AF65-F5344CB8AC3E}">
        <p14:creationId xmlns:p14="http://schemas.microsoft.com/office/powerpoint/2010/main" val="3126270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6E26EA07-F149-4EB9-867F-0D0E6E76D3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"/>
            <a:ext cx="12191999" cy="6392578"/>
          </a:xfrm>
        </p:spPr>
      </p:pic>
    </p:spTree>
    <p:extLst>
      <p:ext uri="{BB962C8B-B14F-4D97-AF65-F5344CB8AC3E}">
        <p14:creationId xmlns:p14="http://schemas.microsoft.com/office/powerpoint/2010/main" val="120381015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{D55CB99B-2A56-4096-B7F0-9BB4BC1FE4F6}tf56160789_win32</Template>
  <TotalTime>203</TotalTime>
  <Words>489</Words>
  <Application>Microsoft Office PowerPoint</Application>
  <PresentationFormat>Широк екран</PresentationFormat>
  <Paragraphs>33</Paragraphs>
  <Slides>16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16</vt:i4>
      </vt:variant>
    </vt:vector>
  </HeadingPairs>
  <TitlesOfParts>
    <vt:vector size="21" baseType="lpstr">
      <vt:lpstr>Berlin Sans FB Demi</vt:lpstr>
      <vt:lpstr>Bookman Old Style</vt:lpstr>
      <vt:lpstr>Calibri</vt:lpstr>
      <vt:lpstr>Franklin Gothic Book</vt:lpstr>
      <vt:lpstr>1_RetrospectVTI</vt:lpstr>
      <vt:lpstr>Divide by zero</vt:lpstr>
      <vt:lpstr>Meet our team</vt:lpstr>
      <vt:lpstr>Our choice of methodology</vt:lpstr>
      <vt:lpstr>Презентация на PowerPoint</vt:lpstr>
      <vt:lpstr>Our analytics model</vt:lpstr>
      <vt:lpstr>Our Solution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We thank Experian for giving us a field of expression for the opportunity to get closer to the real work process and for the experience gained.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Divide by zero</dc:title>
  <dc:creator>Kalin Kirilov</dc:creator>
  <cp:lastModifiedBy>Георги .</cp:lastModifiedBy>
  <cp:revision>60</cp:revision>
  <dcterms:created xsi:type="dcterms:W3CDTF">2021-06-28T15:20:39Z</dcterms:created>
  <dcterms:modified xsi:type="dcterms:W3CDTF">2021-07-01T15:59:20Z</dcterms:modified>
</cp:coreProperties>
</file>